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8" r:id="rId2"/>
    <p:sldId id="256" r:id="rId3"/>
    <p:sldId id="257" r:id="rId4"/>
    <p:sldId id="258" r:id="rId5"/>
    <p:sldId id="259" r:id="rId6"/>
    <p:sldId id="284" r:id="rId7"/>
    <p:sldId id="285" r:id="rId8"/>
    <p:sldId id="286" r:id="rId9"/>
    <p:sldId id="287" r:id="rId10"/>
    <p:sldId id="273" r:id="rId11"/>
    <p:sldId id="274" r:id="rId12"/>
    <p:sldId id="288" r:id="rId13"/>
    <p:sldId id="275" r:id="rId14"/>
    <p:sldId id="276" r:id="rId15"/>
    <p:sldId id="277" r:id="rId16"/>
    <p:sldId id="280" r:id="rId17"/>
    <p:sldId id="281" r:id="rId18"/>
    <p:sldId id="282" r:id="rId19"/>
    <p:sldId id="283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AD3CD-B14E-40DB-B3DD-CC02362A300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5BB1-3539-4AC7-A128-1223C810F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5BB1-3539-4AC7-A128-1223C810FE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01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3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6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7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8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7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3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8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4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8167D-ABD2-4467-8F85-FD8E6BF120C5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9D68-7230-4ECC-A2BC-69C22E7E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6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hyperlink" Target="https://www.anaconda.com/download/success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obierno S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90" y="115912"/>
            <a:ext cx="1915614" cy="187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7320" y="3657798"/>
            <a:ext cx="7579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 smtClean="0"/>
              <a:t>Evidence</a:t>
            </a:r>
            <a:r>
              <a:rPr lang="es-ES" b="1" dirty="0" smtClean="0"/>
              <a:t> 1 </a:t>
            </a:r>
          </a:p>
          <a:p>
            <a:pPr algn="ctr"/>
            <a:r>
              <a:rPr lang="es-ES" b="1" dirty="0" smtClean="0"/>
              <a:t>“AA1-EV01. Presentación interactiva: características y criterios de agrupamiento de datos con Python</a:t>
            </a:r>
            <a:r>
              <a:rPr lang="en-US" b="1" dirty="0" smtClean="0"/>
              <a:t>”.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47864" y="6207695"/>
            <a:ext cx="2411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err="1" smtClean="0"/>
              <a:t>October</a:t>
            </a:r>
            <a:r>
              <a:rPr lang="es-MX" sz="1400" dirty="0" smtClean="0"/>
              <a:t>, 2025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1029087" y="2329716"/>
            <a:ext cx="7200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/>
              <a:t>Servicio Nacional de Aprendizaje</a:t>
            </a:r>
            <a:endParaRPr lang="es-ES" sz="2800" dirty="0"/>
          </a:p>
        </p:txBody>
      </p:sp>
      <p:sp>
        <p:nvSpPr>
          <p:cNvPr id="7" name="Rectangle 6"/>
          <p:cNvSpPr/>
          <p:nvPr/>
        </p:nvSpPr>
        <p:spPr>
          <a:xfrm>
            <a:off x="1763689" y="5085184"/>
            <a:ext cx="51125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Edgar Alfonso Garcia </a:t>
            </a:r>
            <a:r>
              <a:rPr lang="en-US" sz="1400" dirty="0" err="1" smtClean="0"/>
              <a:t>Cifuentes</a:t>
            </a:r>
            <a:endParaRPr lang="en-US" sz="1400" dirty="0" smtClean="0"/>
          </a:p>
          <a:p>
            <a:pPr algn="ctr"/>
            <a:r>
              <a:rPr lang="en-US" sz="1400" dirty="0" err="1" smtClean="0"/>
              <a:t>Estudiante</a:t>
            </a:r>
            <a:r>
              <a:rPr lang="en-US" sz="1400" dirty="0" smtClean="0"/>
              <a:t> virtual del </a:t>
            </a:r>
            <a:r>
              <a:rPr lang="en-US" sz="1400" dirty="0" err="1" smtClean="0"/>
              <a:t>curso</a:t>
            </a:r>
            <a:r>
              <a:rPr lang="en-US" sz="1400" dirty="0" smtClean="0"/>
              <a:t> “</a:t>
            </a:r>
            <a:r>
              <a:rPr lang="en-US" sz="1400" dirty="0" err="1" smtClean="0"/>
              <a:t>Algoritmo</a:t>
            </a:r>
            <a:r>
              <a:rPr lang="en-US" sz="1400" dirty="0" smtClean="0"/>
              <a:t> de </a:t>
            </a:r>
            <a:r>
              <a:rPr lang="en-US" sz="1400" dirty="0" err="1" smtClean="0"/>
              <a:t>agrupamiento</a:t>
            </a:r>
            <a:r>
              <a:rPr lang="en-US" sz="1400" dirty="0" smtClean="0"/>
              <a:t> no </a:t>
            </a:r>
            <a:r>
              <a:rPr lang="en-US" sz="1400" dirty="0" err="1" smtClean="0"/>
              <a:t>supervisado</a:t>
            </a:r>
            <a:r>
              <a:rPr lang="en-US" sz="1400" dirty="0" smtClean="0"/>
              <a:t> k-means con python. (3346579)” </a:t>
            </a:r>
            <a:endParaRPr lang="en-US" sz="1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982">
        <p14:warp dir="in"/>
      </p:transition>
    </mc:Choice>
    <mc:Fallback xmlns="">
      <p:transition spd="slow" advTm="30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0808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980728"/>
            <a:ext cx="732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a </a:t>
            </a:r>
            <a:r>
              <a:rPr lang="en-US" dirty="0" err="1" smtClean="0"/>
              <a:t>salir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icono</a:t>
            </a:r>
            <a:r>
              <a:rPr lang="en-US" dirty="0" smtClean="0"/>
              <a:t> y </a:t>
            </a:r>
            <a:r>
              <a:rPr lang="en-US" dirty="0" err="1" smtClean="0"/>
              <a:t>esperas</a:t>
            </a:r>
            <a:r>
              <a:rPr lang="en-US" dirty="0" smtClean="0"/>
              <a:t> a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cargue</a:t>
            </a:r>
            <a:r>
              <a:rPr lang="en-US" dirty="0" smtClean="0"/>
              <a:t> y </a:t>
            </a:r>
            <a:r>
              <a:rPr lang="en-US" dirty="0" err="1" smtClean="0"/>
              <a:t>saldra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nueva</a:t>
            </a:r>
            <a:r>
              <a:rPr lang="en-US" dirty="0" smtClean="0"/>
              <a:t> </a:t>
            </a:r>
            <a:r>
              <a:rPr lang="en-US" dirty="0" err="1" smtClean="0"/>
              <a:t>ventana</a:t>
            </a:r>
            <a:endParaRPr lang="en-US" dirty="0"/>
          </a:p>
        </p:txBody>
      </p:sp>
      <p:cxnSp>
        <p:nvCxnSpPr>
          <p:cNvPr id="4" name="Elbow Connector 3"/>
          <p:cNvCxnSpPr>
            <a:stCxn id="2" idx="2"/>
          </p:cNvCxnSpPr>
          <p:nvPr/>
        </p:nvCxnSpPr>
        <p:spPr>
          <a:xfrm rot="5400000">
            <a:off x="3713272" y="2220964"/>
            <a:ext cx="2078941" cy="337132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92">
        <p14:reveal/>
      </p:transition>
    </mc:Choice>
    <mc:Fallback xmlns="">
      <p:transition spd="slow" advTm="10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" y="1700808"/>
            <a:ext cx="908900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0976" y="1124744"/>
            <a:ext cx="715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Aparacera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tablero</a:t>
            </a:r>
            <a:r>
              <a:rPr lang="en-US" dirty="0" smtClean="0"/>
              <a:t> de </a:t>
            </a:r>
            <a:r>
              <a:rPr lang="en-US" dirty="0" err="1" smtClean="0"/>
              <a:t>opciones</a:t>
            </a:r>
            <a:r>
              <a:rPr lang="en-US" dirty="0" smtClean="0"/>
              <a:t> y </a:t>
            </a:r>
            <a:r>
              <a:rPr lang="en-US" dirty="0" err="1" smtClean="0"/>
              <a:t>selecciona</a:t>
            </a:r>
            <a:r>
              <a:rPr lang="en-US" dirty="0" smtClean="0"/>
              <a:t> el </a:t>
            </a:r>
            <a:r>
              <a:rPr lang="en-US" dirty="0" err="1" smtClean="0"/>
              <a:t>icono</a:t>
            </a:r>
            <a:r>
              <a:rPr lang="en-US" dirty="0" smtClean="0"/>
              <a:t> de Launch de Lab</a:t>
            </a:r>
          </a:p>
          <a:p>
            <a:r>
              <a:rPr lang="en-US" dirty="0" smtClean="0"/>
              <a:t>Para </a:t>
            </a:r>
            <a:r>
              <a:rPr lang="en-US" dirty="0" err="1" smtClean="0"/>
              <a:t>empezar</a:t>
            </a:r>
            <a:r>
              <a:rPr lang="en-US" dirty="0" smtClean="0"/>
              <a:t> a </a:t>
            </a:r>
            <a:r>
              <a:rPr lang="en-US" dirty="0" err="1" smtClean="0"/>
              <a:t>trabajarlo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905000" y="1476375"/>
            <a:ext cx="2781300" cy="3676650"/>
          </a:xfrm>
          <a:custGeom>
            <a:avLst/>
            <a:gdLst>
              <a:gd name="connsiteX0" fmla="*/ 2781300 w 2781300"/>
              <a:gd name="connsiteY0" fmla="*/ 0 h 3676650"/>
              <a:gd name="connsiteX1" fmla="*/ 2771775 w 2781300"/>
              <a:gd name="connsiteY1" fmla="*/ 323850 h 3676650"/>
              <a:gd name="connsiteX2" fmla="*/ 228600 w 2781300"/>
              <a:gd name="connsiteY2" fmla="*/ 323850 h 3676650"/>
              <a:gd name="connsiteX3" fmla="*/ 228600 w 2781300"/>
              <a:gd name="connsiteY3" fmla="*/ 3676650 h 3676650"/>
              <a:gd name="connsiteX4" fmla="*/ 0 w 2781300"/>
              <a:gd name="connsiteY4" fmla="*/ 367665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3676650">
                <a:moveTo>
                  <a:pt x="2781300" y="0"/>
                </a:moveTo>
                <a:lnTo>
                  <a:pt x="2771775" y="323850"/>
                </a:lnTo>
                <a:lnTo>
                  <a:pt x="228600" y="323850"/>
                </a:lnTo>
                <a:lnTo>
                  <a:pt x="228600" y="3676650"/>
                </a:lnTo>
                <a:lnTo>
                  <a:pt x="0" y="3676650"/>
                </a:ln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05000" y="4257092"/>
            <a:ext cx="218728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301">
        <p:blinds dir="vert"/>
      </p:transition>
    </mc:Choice>
    <mc:Fallback xmlns="">
      <p:transition spd="slow" advTm="2430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" y="925413"/>
            <a:ext cx="9069387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abrira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ventana</a:t>
            </a:r>
            <a:r>
              <a:rPr lang="en-US" dirty="0" smtClean="0"/>
              <a:t> y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recuadro</a:t>
            </a:r>
            <a:r>
              <a:rPr lang="en-US" dirty="0" smtClean="0"/>
              <a:t> </a:t>
            </a:r>
            <a:r>
              <a:rPr lang="en-US" dirty="0" err="1" smtClean="0"/>
              <a:t>azul</a:t>
            </a:r>
            <a:r>
              <a:rPr lang="en-US" dirty="0" smtClean="0"/>
              <a:t> </a:t>
            </a:r>
            <a:r>
              <a:rPr lang="en-US" dirty="0" err="1" smtClean="0"/>
              <a:t>parametrizamos</a:t>
            </a:r>
            <a:r>
              <a:rPr lang="en-US" dirty="0" smtClean="0"/>
              <a:t>  la </a:t>
            </a:r>
            <a:r>
              <a:rPr lang="en-US" dirty="0" err="1" smtClean="0"/>
              <a:t>informacion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>
            <a:off x="4644008" y="485964"/>
            <a:ext cx="0" cy="13588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988">
        <p:circle/>
      </p:transition>
    </mc:Choice>
    <mc:Fallback xmlns="">
      <p:transition spd="slow" advTm="1598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60" y="1082933"/>
            <a:ext cx="92170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5" y="3712592"/>
            <a:ext cx="3422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Aqui</a:t>
            </a:r>
            <a:r>
              <a:rPr lang="en-US" sz="1000" dirty="0" smtClean="0"/>
              <a:t> </a:t>
            </a:r>
            <a:r>
              <a:rPr lang="en-US" sz="1000" dirty="0" err="1" smtClean="0"/>
              <a:t>comenzamos</a:t>
            </a:r>
            <a:r>
              <a:rPr lang="en-US" sz="1000" dirty="0" smtClean="0"/>
              <a:t> a </a:t>
            </a:r>
            <a:r>
              <a:rPr lang="en-US" sz="1000" dirty="0" err="1" smtClean="0"/>
              <a:t>parametrizar</a:t>
            </a:r>
            <a:r>
              <a:rPr lang="en-US" sz="1000" dirty="0" smtClean="0"/>
              <a:t> </a:t>
            </a:r>
            <a:r>
              <a:rPr lang="en-US" sz="1000" dirty="0" err="1" smtClean="0"/>
              <a:t>nuestro</a:t>
            </a:r>
            <a:r>
              <a:rPr lang="en-US" sz="1000" dirty="0" smtClean="0"/>
              <a:t> </a:t>
            </a:r>
            <a:r>
              <a:rPr lang="en-US" sz="1000" dirty="0" err="1" smtClean="0"/>
              <a:t>requerimientos</a:t>
            </a:r>
            <a:endParaRPr lang="en-US" sz="1000" dirty="0" smtClean="0"/>
          </a:p>
          <a:p>
            <a:pPr algn="ctr"/>
            <a:r>
              <a:rPr lang="en-US" sz="1000" dirty="0" smtClean="0"/>
              <a:t>Y  </a:t>
            </a:r>
            <a:r>
              <a:rPr lang="en-US" sz="1000" dirty="0" err="1" smtClean="0"/>
              <a:t>alimentar</a:t>
            </a:r>
            <a:r>
              <a:rPr lang="en-US" sz="1000" dirty="0" smtClean="0"/>
              <a:t> la </a:t>
            </a:r>
            <a:r>
              <a:rPr lang="en-US" sz="1000" dirty="0" err="1" smtClean="0"/>
              <a:t>informacion</a:t>
            </a:r>
            <a:r>
              <a:rPr lang="en-US" sz="1000" dirty="0" smtClean="0"/>
              <a:t> </a:t>
            </a:r>
            <a:r>
              <a:rPr lang="en-US" sz="1000" dirty="0" err="1" smtClean="0"/>
              <a:t>necesaria</a:t>
            </a:r>
            <a:endParaRPr lang="en-US" sz="1000" dirty="0" smtClean="0"/>
          </a:p>
          <a:p>
            <a:pPr algn="ctr"/>
            <a:r>
              <a:rPr lang="en-US" sz="1000" dirty="0" smtClean="0"/>
              <a:t>para </a:t>
            </a:r>
            <a:r>
              <a:rPr lang="en-US" sz="1000" dirty="0" err="1" smtClean="0"/>
              <a:t>realizar</a:t>
            </a:r>
            <a:r>
              <a:rPr lang="en-US" sz="1000" dirty="0" smtClean="0"/>
              <a:t> </a:t>
            </a:r>
            <a:r>
              <a:rPr lang="en-US" sz="1000" dirty="0" err="1" smtClean="0"/>
              <a:t>nuestro</a:t>
            </a:r>
            <a:r>
              <a:rPr lang="en-US" sz="1000" dirty="0" smtClean="0"/>
              <a:t> </a:t>
            </a:r>
            <a:r>
              <a:rPr lang="en-US" sz="1000" dirty="0" err="1" smtClean="0"/>
              <a:t>trabajo</a:t>
            </a:r>
            <a:endParaRPr lang="en-US" sz="1000" dirty="0"/>
          </a:p>
        </p:txBody>
      </p:sp>
      <p:cxnSp>
        <p:nvCxnSpPr>
          <p:cNvPr id="4" name="Elbow Connector 3"/>
          <p:cNvCxnSpPr/>
          <p:nvPr/>
        </p:nvCxnSpPr>
        <p:spPr>
          <a:xfrm rot="16200000" flipV="1">
            <a:off x="3062054" y="2778708"/>
            <a:ext cx="1579737" cy="288033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99" y="4672530"/>
            <a:ext cx="4916671" cy="106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Elbow Connector 5"/>
          <p:cNvCxnSpPr>
            <a:stCxn id="2" idx="2"/>
            <a:endCxn id="19461" idx="0"/>
          </p:cNvCxnSpPr>
          <p:nvPr/>
        </p:nvCxnSpPr>
        <p:spPr>
          <a:xfrm rot="5400000">
            <a:off x="4712916" y="3966409"/>
            <a:ext cx="405940" cy="1006302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9592" y="33265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Y comenzamos a cargar los datos relacionados (</a:t>
            </a:r>
            <a:r>
              <a:rPr lang="es-MX" sz="1200" dirty="0" err="1" smtClean="0"/>
              <a:t>parametrizar</a:t>
            </a:r>
            <a:r>
              <a:rPr lang="es-MX" sz="1200" dirty="0" smtClean="0"/>
              <a:t>), en este caso las librerías que usaremos, cargar el archivo que posee la fuente de datos a trabajar, identificar los tipos de variables, obtener les estadísticas que nos interesa visualizar o analizar, generar gráficos y visualizar la relación entre las múltiples variables.</a:t>
            </a:r>
            <a:endParaRPr lang="es-MX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6" y="6381328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Y </a:t>
            </a:r>
            <a:r>
              <a:rPr lang="en-US" sz="1000" b="1" dirty="0" err="1" smtClean="0"/>
              <a:t>procedemos</a:t>
            </a:r>
            <a:r>
              <a:rPr lang="en-US" sz="1000" b="1" dirty="0" smtClean="0"/>
              <a:t> a </a:t>
            </a:r>
            <a:r>
              <a:rPr lang="en-US" sz="1000" b="1" dirty="0" err="1" smtClean="0"/>
              <a:t>Cargar</a:t>
            </a:r>
            <a:r>
              <a:rPr lang="en-US" sz="1000" b="1" dirty="0" smtClean="0"/>
              <a:t> los </a:t>
            </a:r>
            <a:r>
              <a:rPr lang="en-US" sz="1000" b="1" dirty="0" err="1" smtClean="0"/>
              <a:t>datos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relacionados</a:t>
            </a:r>
            <a:r>
              <a:rPr lang="en-US" sz="1000" b="1" dirty="0" smtClean="0"/>
              <a:t>, </a:t>
            </a:r>
            <a:r>
              <a:rPr lang="en-US" sz="1000" b="1" dirty="0" err="1" smtClean="0"/>
              <a:t>salimos</a:t>
            </a:r>
            <a:r>
              <a:rPr lang="en-US" sz="1000" b="1" dirty="0" smtClean="0"/>
              <a:t> de </a:t>
            </a:r>
            <a:r>
              <a:rPr lang="en-US" sz="1000" b="1" dirty="0" err="1" smtClean="0"/>
              <a:t>esta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ventana</a:t>
            </a:r>
            <a:r>
              <a:rPr lang="en-US" sz="1000" b="1" dirty="0" smtClean="0"/>
              <a:t> sin </a:t>
            </a:r>
            <a:r>
              <a:rPr lang="en-US" sz="1000" b="1" dirty="0" err="1" smtClean="0"/>
              <a:t>cerrarla</a:t>
            </a:r>
            <a:r>
              <a:rPr lang="en-US" sz="1000" b="1" dirty="0" smtClean="0"/>
              <a:t> y </a:t>
            </a:r>
            <a:r>
              <a:rPr lang="en-US" sz="1000" b="1" dirty="0" err="1" smtClean="0"/>
              <a:t>vamos</a:t>
            </a:r>
            <a:r>
              <a:rPr lang="en-US" sz="1000" b="1" dirty="0" smtClean="0"/>
              <a:t> a </a:t>
            </a:r>
            <a:r>
              <a:rPr lang="en-US" sz="1000" b="1" dirty="0" err="1" smtClean="0"/>
              <a:t>nuestro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Explorador</a:t>
            </a:r>
            <a:r>
              <a:rPr lang="en-US" sz="1000" b="1" dirty="0" smtClean="0"/>
              <a:t> de </a:t>
            </a:r>
            <a:r>
              <a:rPr lang="en-US" sz="1000" b="1" dirty="0" err="1" smtClean="0"/>
              <a:t>archivos</a:t>
            </a:r>
            <a:r>
              <a:rPr lang="en-US" sz="1000" b="1" dirty="0" smtClean="0"/>
              <a:t> y </a:t>
            </a:r>
            <a:r>
              <a:rPr lang="en-US" sz="1000" b="1" dirty="0" err="1" smtClean="0"/>
              <a:t>buscamos</a:t>
            </a:r>
            <a:r>
              <a:rPr lang="en-US" sz="1000" b="1" dirty="0" smtClean="0"/>
              <a:t> el </a:t>
            </a:r>
            <a:r>
              <a:rPr lang="en-US" sz="1000" b="1" dirty="0" err="1" smtClean="0"/>
              <a:t>documento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que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posee</a:t>
            </a:r>
            <a:r>
              <a:rPr lang="en-US" sz="1000" b="1" dirty="0" smtClean="0"/>
              <a:t> la </a:t>
            </a:r>
            <a:r>
              <a:rPr lang="en-US" sz="1000" b="1" dirty="0" err="1" smtClean="0"/>
              <a:t>informacion</a:t>
            </a:r>
            <a:r>
              <a:rPr lang="en-US" sz="1000" b="1" dirty="0" smtClean="0"/>
              <a:t> o </a:t>
            </a:r>
            <a:r>
              <a:rPr lang="en-US" sz="1000" b="1" dirty="0" err="1" smtClean="0"/>
              <a:t>datos</a:t>
            </a:r>
            <a:r>
              <a:rPr lang="en-US" sz="1000" b="1" dirty="0" smtClean="0"/>
              <a:t> con la </a:t>
            </a:r>
            <a:r>
              <a:rPr lang="en-US" sz="1000" b="1" dirty="0" err="1" smtClean="0"/>
              <a:t>que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vamos</a:t>
            </a:r>
            <a:r>
              <a:rPr lang="en-US" sz="1000" b="1" dirty="0" smtClean="0"/>
              <a:t> a </a:t>
            </a:r>
            <a:r>
              <a:rPr lang="en-US" sz="1000" b="1" dirty="0" err="1" smtClean="0"/>
              <a:t>trabajar</a:t>
            </a:r>
            <a:r>
              <a:rPr lang="en-US" sz="1000" b="1" dirty="0" smtClean="0"/>
              <a:t>:</a:t>
            </a:r>
            <a:endParaRPr lang="en-US" sz="1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5"/>
    </mc:Choice>
    <mc:Fallback xmlns="">
      <p:transition spd="slow" advTm="3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33"/>
          <a:stretch/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95" y="2924944"/>
            <a:ext cx="31337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1772816"/>
            <a:ext cx="3131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Seleccionamos</a:t>
            </a:r>
            <a:r>
              <a:rPr lang="en-US" sz="1000" dirty="0" smtClean="0">
                <a:solidFill>
                  <a:schemeClr val="bg1"/>
                </a:solidFill>
              </a:rPr>
              <a:t> el </a:t>
            </a:r>
            <a:r>
              <a:rPr lang="en-US" sz="1000" dirty="0" err="1" smtClean="0">
                <a:solidFill>
                  <a:schemeClr val="bg1"/>
                </a:solidFill>
              </a:rPr>
              <a:t>documento</a:t>
            </a:r>
            <a:r>
              <a:rPr lang="en-US" sz="1000" dirty="0" smtClean="0">
                <a:solidFill>
                  <a:schemeClr val="bg1"/>
                </a:solidFill>
              </a:rPr>
              <a:t> de la </a:t>
            </a:r>
            <a:r>
              <a:rPr lang="en-US" sz="1000" dirty="0" err="1" smtClean="0">
                <a:solidFill>
                  <a:schemeClr val="bg1"/>
                </a:solidFill>
              </a:rPr>
              <a:t>carpeta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donde</a:t>
            </a:r>
            <a:r>
              <a:rPr lang="en-US" sz="1000" dirty="0" smtClean="0">
                <a:solidFill>
                  <a:schemeClr val="bg1"/>
                </a:solidFill>
              </a:rPr>
              <a:t> lo </a:t>
            </a:r>
            <a:r>
              <a:rPr lang="en-US" sz="1000" dirty="0" err="1" smtClean="0">
                <a:solidFill>
                  <a:schemeClr val="bg1"/>
                </a:solidFill>
              </a:rPr>
              <a:t>tenemos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almacenado</a:t>
            </a:r>
            <a:r>
              <a:rPr lang="en-US" sz="1000" dirty="0" smtClean="0">
                <a:solidFill>
                  <a:schemeClr val="bg1"/>
                </a:solidFill>
              </a:rPr>
              <a:t> y con el </a:t>
            </a:r>
            <a:r>
              <a:rPr lang="en-US" sz="1000" dirty="0" err="1" smtClean="0">
                <a:solidFill>
                  <a:schemeClr val="bg1"/>
                </a:solidFill>
              </a:rPr>
              <a:t>boton</a:t>
            </a:r>
            <a:r>
              <a:rPr lang="en-US" sz="1000" dirty="0" smtClean="0">
                <a:solidFill>
                  <a:schemeClr val="bg1"/>
                </a:solidFill>
              </a:rPr>
              <a:t> derecho del mouse</a:t>
            </a:r>
          </a:p>
          <a:p>
            <a:r>
              <a:rPr lang="en-US" sz="1000" dirty="0" err="1" smtClean="0">
                <a:solidFill>
                  <a:schemeClr val="bg1"/>
                </a:solidFill>
              </a:rPr>
              <a:t>Abrimos</a:t>
            </a:r>
            <a:r>
              <a:rPr lang="en-US" sz="1000" dirty="0" smtClean="0">
                <a:solidFill>
                  <a:schemeClr val="bg1"/>
                </a:solidFill>
              </a:rPr>
              <a:t> la </a:t>
            </a:r>
            <a:r>
              <a:rPr lang="en-US" sz="1000" dirty="0" err="1" smtClean="0">
                <a:solidFill>
                  <a:schemeClr val="bg1"/>
                </a:solidFill>
              </a:rPr>
              <a:t>ventana</a:t>
            </a:r>
            <a:r>
              <a:rPr lang="en-US" sz="1000" dirty="0" smtClean="0">
                <a:solidFill>
                  <a:schemeClr val="bg1"/>
                </a:solidFill>
              </a:rPr>
              <a:t> y </a:t>
            </a:r>
            <a:r>
              <a:rPr lang="en-US" sz="1000" dirty="0" err="1" smtClean="0">
                <a:solidFill>
                  <a:schemeClr val="bg1"/>
                </a:solidFill>
              </a:rPr>
              <a:t>seleccionamos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copiar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como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ruta</a:t>
            </a:r>
            <a:r>
              <a:rPr lang="en-US" sz="1000" dirty="0" smtClean="0">
                <a:solidFill>
                  <a:schemeClr val="bg1"/>
                </a:solidFill>
              </a:rPr>
              <a:t> de </a:t>
            </a:r>
          </a:p>
          <a:p>
            <a:r>
              <a:rPr lang="en-US" sz="1000" dirty="0" err="1" smtClean="0">
                <a:solidFill>
                  <a:schemeClr val="bg1"/>
                </a:solidFill>
              </a:rPr>
              <a:t>Acceso</a:t>
            </a:r>
            <a:r>
              <a:rPr lang="en-US" sz="1000" dirty="0" smtClean="0">
                <a:solidFill>
                  <a:schemeClr val="bg1"/>
                </a:solidFill>
              </a:rPr>
              <a:t>. </a:t>
            </a:r>
          </a:p>
          <a:p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4" name="Elbow Connector 3"/>
          <p:cNvCxnSpPr/>
          <p:nvPr/>
        </p:nvCxnSpPr>
        <p:spPr>
          <a:xfrm rot="10800000">
            <a:off x="4932040" y="1916832"/>
            <a:ext cx="936104" cy="12700"/>
          </a:xfrm>
          <a:prstGeom prst="bentConnector3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>
            <a:stCxn id="2" idx="2"/>
          </p:cNvCxnSpPr>
          <p:nvPr/>
        </p:nvCxnSpPr>
        <p:spPr>
          <a:xfrm rot="5400000">
            <a:off x="5749843" y="2536867"/>
            <a:ext cx="1730514" cy="1925960"/>
          </a:xfrm>
          <a:prstGeom prst="bentConnector2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442">
        <p:split orient="vert"/>
      </p:transition>
    </mc:Choice>
    <mc:Fallback xmlns="">
      <p:transition spd="slow" advTm="404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1"/>
          <a:stretch/>
        </p:blipFill>
        <p:spPr bwMode="auto">
          <a:xfrm>
            <a:off x="63041" y="374685"/>
            <a:ext cx="9080959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3789040"/>
            <a:ext cx="6552728" cy="6001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AQUI </a:t>
            </a:r>
            <a:r>
              <a:rPr lang="es-MX" sz="1100" dirty="0" smtClean="0">
                <a:solidFill>
                  <a:srgbClr val="C00000"/>
                </a:solidFill>
              </a:rPr>
              <a:t>Pegamos la dirección donde se encuentra  archivado o guardado el documento a trabajar</a:t>
            </a:r>
          </a:p>
          <a:p>
            <a:r>
              <a:rPr lang="es-MX" sz="1100" dirty="0" smtClean="0">
                <a:solidFill>
                  <a:srgbClr val="C00000"/>
                </a:solidFill>
              </a:rPr>
              <a:t>Y posteriormente reemplazamos  los </a:t>
            </a:r>
            <a:r>
              <a:rPr lang="es-MX" sz="1100" dirty="0" err="1" smtClean="0">
                <a:solidFill>
                  <a:srgbClr val="C00000"/>
                </a:solidFill>
              </a:rPr>
              <a:t>slash</a:t>
            </a:r>
            <a:r>
              <a:rPr lang="es-MX" sz="1100" dirty="0" smtClean="0">
                <a:solidFill>
                  <a:srgbClr val="C00000"/>
                </a:solidFill>
              </a:rPr>
              <a:t> de  barras  inversas  o back </a:t>
            </a:r>
            <a:r>
              <a:rPr lang="es-MX" sz="1100" dirty="0" err="1" smtClean="0">
                <a:solidFill>
                  <a:srgbClr val="C00000"/>
                </a:solidFill>
              </a:rPr>
              <a:t>slash</a:t>
            </a:r>
            <a:r>
              <a:rPr lang="es-MX" sz="1100" dirty="0" smtClean="0">
                <a:solidFill>
                  <a:srgbClr val="C00000"/>
                </a:solidFill>
              </a:rPr>
              <a:t> (</a:t>
            </a:r>
            <a:r>
              <a:rPr lang="es-MX" sz="1100" dirty="0" smtClean="0"/>
              <a:t>\</a:t>
            </a:r>
            <a:r>
              <a:rPr lang="es-MX" sz="1100" dirty="0" smtClean="0">
                <a:solidFill>
                  <a:srgbClr val="C00000"/>
                </a:solidFill>
              </a:rPr>
              <a:t>) por barras  de </a:t>
            </a:r>
            <a:r>
              <a:rPr lang="es-MX" sz="1100" dirty="0" err="1" smtClean="0">
                <a:solidFill>
                  <a:srgbClr val="C00000"/>
                </a:solidFill>
              </a:rPr>
              <a:t>division</a:t>
            </a:r>
            <a:r>
              <a:rPr lang="es-MX" sz="1100" dirty="0" smtClean="0">
                <a:solidFill>
                  <a:srgbClr val="C00000"/>
                </a:solidFill>
              </a:rPr>
              <a:t>  o forward </a:t>
            </a:r>
            <a:r>
              <a:rPr lang="es-MX" sz="1100" dirty="0" err="1" smtClean="0">
                <a:solidFill>
                  <a:srgbClr val="C00000"/>
                </a:solidFill>
              </a:rPr>
              <a:t>slash</a:t>
            </a:r>
            <a:r>
              <a:rPr lang="es-MX" sz="1100" dirty="0" smtClean="0">
                <a:solidFill>
                  <a:srgbClr val="C00000"/>
                </a:solidFill>
              </a:rPr>
              <a:t> (/) es decir cambiándole el sentido de orientación de las barras o </a:t>
            </a:r>
            <a:r>
              <a:rPr lang="es-MX" sz="1100" dirty="0" err="1" smtClean="0">
                <a:solidFill>
                  <a:srgbClr val="C00000"/>
                </a:solidFill>
              </a:rPr>
              <a:t>slash</a:t>
            </a:r>
            <a:r>
              <a:rPr lang="es-MX" sz="1100" dirty="0" smtClean="0">
                <a:solidFill>
                  <a:srgbClr val="C00000"/>
                </a:solidFill>
              </a:rPr>
              <a:t>. </a:t>
            </a:r>
            <a:r>
              <a:rPr lang="es-MX" sz="1100" dirty="0" smtClean="0"/>
              <a:t>Quedando así:  </a:t>
            </a:r>
            <a:endParaRPr lang="es-MX" sz="1100" dirty="0"/>
          </a:p>
        </p:txBody>
      </p:sp>
      <p:cxnSp>
        <p:nvCxnSpPr>
          <p:cNvPr id="4" name="Elbow Connector 3"/>
          <p:cNvCxnSpPr>
            <a:stCxn id="2" idx="1"/>
            <a:endCxn id="9" idx="2"/>
          </p:cNvCxnSpPr>
          <p:nvPr/>
        </p:nvCxnSpPr>
        <p:spPr>
          <a:xfrm rot="10800000" flipH="1">
            <a:off x="2411760" y="2708920"/>
            <a:ext cx="2340260" cy="1380202"/>
          </a:xfrm>
          <a:prstGeom prst="bentConnector4">
            <a:avLst>
              <a:gd name="adj1" fmla="val -9768"/>
              <a:gd name="adj2" fmla="val 60871"/>
            </a:avLst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627784" y="2564904"/>
            <a:ext cx="4248472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4" y="4744730"/>
            <a:ext cx="6064634" cy="39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7164288" y="4389204"/>
            <a:ext cx="0" cy="3555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796">
        <p14:gallery dir="l"/>
      </p:transition>
    </mc:Choice>
    <mc:Fallback xmlns="">
      <p:transition spd="slow" advTm="36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5"/>
          <a:stretch/>
        </p:blipFill>
        <p:spPr bwMode="auto">
          <a:xfrm>
            <a:off x="0" y="836712"/>
            <a:ext cx="8748464" cy="601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78092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Una vez direccionado el repositorio de la información , le agregamos la instrucción de ver el # de filas  que deseamos trabajar y tecleamos las dos teclas  (Control + </a:t>
            </a:r>
            <a:r>
              <a:rPr lang="es-MX" sz="1000" dirty="0" err="1" smtClean="0"/>
              <a:t>Enter</a:t>
            </a:r>
            <a:r>
              <a:rPr lang="es-MX" sz="1000" dirty="0" smtClean="0"/>
              <a:t>) para que cargue y nos muestre la información de las filas que deseamos 2… 200 </a:t>
            </a:r>
            <a:r>
              <a:rPr lang="es-MX" sz="1000" dirty="0" err="1" smtClean="0"/>
              <a:t>etc</a:t>
            </a:r>
            <a:r>
              <a:rPr lang="es-MX" sz="1000" dirty="0" smtClean="0"/>
              <a:t> </a:t>
            </a:r>
            <a:endParaRPr lang="es-MX" sz="1000" dirty="0"/>
          </a:p>
        </p:txBody>
      </p:sp>
      <p:cxnSp>
        <p:nvCxnSpPr>
          <p:cNvPr id="4" name="Elbow Connector 3"/>
          <p:cNvCxnSpPr>
            <a:stCxn id="2" idx="1"/>
          </p:cNvCxnSpPr>
          <p:nvPr/>
        </p:nvCxnSpPr>
        <p:spPr>
          <a:xfrm rot="10800000">
            <a:off x="3347864" y="2924945"/>
            <a:ext cx="1224136" cy="209927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628">
        <p14:doors dir="vert"/>
      </p:transition>
    </mc:Choice>
    <mc:Fallback xmlns="">
      <p:transition spd="slow" advTm="47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4"/>
          <a:stretch/>
        </p:blipFill>
        <p:spPr bwMode="auto">
          <a:xfrm>
            <a:off x="-1" y="548680"/>
            <a:ext cx="913094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780928"/>
            <a:ext cx="3888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Ahora le pedimos que nos de información general sobre los tipos de información hay en el documento  y que tan completa esta y le damos (Control +</a:t>
            </a:r>
            <a:r>
              <a:rPr lang="es-MX" sz="1000" dirty="0" err="1" smtClean="0"/>
              <a:t>Enter</a:t>
            </a:r>
            <a:r>
              <a:rPr lang="es-MX" sz="1000" dirty="0" smtClean="0"/>
              <a:t>) para que nos muestre., y este es el resultado: </a:t>
            </a:r>
            <a:endParaRPr lang="es-MX" sz="1000" dirty="0"/>
          </a:p>
        </p:txBody>
      </p:sp>
      <p:cxnSp>
        <p:nvCxnSpPr>
          <p:cNvPr id="4" name="Elbow Connector 3"/>
          <p:cNvCxnSpPr/>
          <p:nvPr/>
        </p:nvCxnSpPr>
        <p:spPr>
          <a:xfrm rot="10800000">
            <a:off x="3419873" y="2780929"/>
            <a:ext cx="1145599" cy="276999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rot="10800000" flipV="1">
            <a:off x="4932040" y="3334926"/>
            <a:ext cx="2160240" cy="814154"/>
          </a:xfrm>
          <a:prstGeom prst="bentConnector3">
            <a:avLst>
              <a:gd name="adj1" fmla="val 176"/>
            </a:avLst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9992" y="5085184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En columna nos muestra las variables de la base de datos,  que son en este caso, identificación del cliente, el genero, la edad, sus ingresos anuales n múltiplos de mil (dólares), el volumen de ventas, y los que no tienen nombre. </a:t>
            </a:r>
          </a:p>
          <a:p>
            <a:r>
              <a:rPr lang="es-MX" sz="1000" dirty="0" smtClean="0"/>
              <a:t>Al final nos relaciona los tipos de datos (</a:t>
            </a:r>
            <a:r>
              <a:rPr lang="es-MX" sz="1000" dirty="0" err="1" smtClean="0"/>
              <a:t>dtypes</a:t>
            </a:r>
            <a:r>
              <a:rPr lang="es-MX" sz="1000" dirty="0" smtClean="0"/>
              <a:t>): cuantos tiene decimales (</a:t>
            </a:r>
            <a:r>
              <a:rPr lang="es-MX" sz="1000" dirty="0" err="1" smtClean="0"/>
              <a:t>float</a:t>
            </a:r>
            <a:r>
              <a:rPr lang="es-MX" sz="1000" dirty="0" smtClean="0"/>
              <a:t>), Cuantas variables  se mencionan o describen con </a:t>
            </a:r>
            <a:r>
              <a:rPr lang="es-MX" sz="1000" dirty="0" err="1" smtClean="0"/>
              <a:t>numeros</a:t>
            </a:r>
            <a:r>
              <a:rPr lang="es-MX" sz="1000" dirty="0" smtClean="0"/>
              <a:t> enteros (int64), cuantos son no </a:t>
            </a:r>
            <a:r>
              <a:rPr lang="es-MX" sz="1000" dirty="0" err="1"/>
              <a:t>n</a:t>
            </a:r>
            <a:r>
              <a:rPr lang="es-MX" sz="1000" dirty="0" err="1" smtClean="0"/>
              <a:t>umericos,palabras</a:t>
            </a:r>
            <a:r>
              <a:rPr lang="es-MX" sz="1000" dirty="0" smtClean="0"/>
              <a:t>, descriptivo calificativo u objeto (</a:t>
            </a:r>
            <a:r>
              <a:rPr lang="es-MX" sz="1000" dirty="0" err="1" smtClean="0"/>
              <a:t>object</a:t>
            </a:r>
            <a:r>
              <a:rPr lang="es-MX" sz="1000" dirty="0" smtClean="0"/>
              <a:t>)</a:t>
            </a:r>
            <a:endParaRPr lang="es-MX" sz="1000" dirty="0"/>
          </a:p>
        </p:txBody>
      </p:sp>
      <p:cxnSp>
        <p:nvCxnSpPr>
          <p:cNvPr id="10" name="Elbow Connector 9"/>
          <p:cNvCxnSpPr/>
          <p:nvPr/>
        </p:nvCxnSpPr>
        <p:spPr>
          <a:xfrm rot="10800000">
            <a:off x="3131840" y="3861048"/>
            <a:ext cx="1584176" cy="1296144"/>
          </a:xfrm>
          <a:prstGeom prst="bentConnector3">
            <a:avLst>
              <a:gd name="adj1" fmla="val 96"/>
            </a:avLst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6200000" flipV="1">
            <a:off x="3443114" y="4869159"/>
            <a:ext cx="1224136" cy="936105"/>
          </a:xfrm>
          <a:prstGeom prst="bentConnector3">
            <a:avLst>
              <a:gd name="adj1" fmla="val 2536"/>
            </a:avLst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3978">
        <p14:prism isInverted="1"/>
      </p:transition>
    </mc:Choice>
    <mc:Fallback xmlns="">
      <p:transition spd="slow" advTm="143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/>
          <a:stretch/>
        </p:blipFill>
        <p:spPr bwMode="auto">
          <a:xfrm>
            <a:off x="0" y="0"/>
            <a:ext cx="913618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237631"/>
            <a:ext cx="3888432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Ahora le pedimos que nos mencione los tipos de datos  de la información del y le damos (Control +</a:t>
            </a:r>
            <a:r>
              <a:rPr lang="es-MX" sz="1000" dirty="0" err="1" smtClean="0"/>
              <a:t>Enter</a:t>
            </a:r>
            <a:r>
              <a:rPr lang="es-MX" sz="1000" dirty="0" smtClean="0"/>
              <a:t>) para que nos lo muestre., y este es el resultado:  Que es la síntesis de lo que se menciono en la ayuda anterior.</a:t>
            </a:r>
            <a:endParaRPr lang="es-MX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5436096" y="4603194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Variables</a:t>
            </a:r>
          </a:p>
          <a:p>
            <a:endParaRPr lang="en-US" sz="1000" dirty="0"/>
          </a:p>
          <a:p>
            <a:r>
              <a:rPr lang="en-US" sz="1000" dirty="0" err="1" smtClean="0"/>
              <a:t>Caracteristicas</a:t>
            </a:r>
            <a:r>
              <a:rPr lang="en-US" sz="1000" dirty="0" smtClean="0"/>
              <a:t> de la </a:t>
            </a:r>
            <a:r>
              <a:rPr lang="en-US" sz="1000" dirty="0" err="1" smtClean="0"/>
              <a:t>informacion</a:t>
            </a:r>
            <a:r>
              <a:rPr lang="en-US" sz="1000" dirty="0" smtClean="0"/>
              <a:t> de </a:t>
            </a:r>
            <a:r>
              <a:rPr lang="en-US" sz="1000" dirty="0" err="1" smtClean="0"/>
              <a:t>cada</a:t>
            </a:r>
            <a:r>
              <a:rPr lang="en-US" sz="1000" dirty="0" smtClean="0"/>
              <a:t> variable</a:t>
            </a:r>
            <a:endParaRPr lang="en-US" sz="1000" dirty="0"/>
          </a:p>
        </p:txBody>
      </p:sp>
      <p:cxnSp>
        <p:nvCxnSpPr>
          <p:cNvPr id="5" name="Elbow Connector 4"/>
          <p:cNvCxnSpPr>
            <a:stCxn id="3" idx="2"/>
          </p:cNvCxnSpPr>
          <p:nvPr/>
        </p:nvCxnSpPr>
        <p:spPr>
          <a:xfrm rot="5400000">
            <a:off x="4582287" y="2503182"/>
            <a:ext cx="1491594" cy="2376264"/>
          </a:xfrm>
          <a:prstGeom prst="bentConnector2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 flipV="1">
            <a:off x="3347864" y="2492896"/>
            <a:ext cx="1224136" cy="9867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2752725" y="4714875"/>
            <a:ext cx="2695575" cy="542925"/>
          </a:xfrm>
          <a:custGeom>
            <a:avLst/>
            <a:gdLst>
              <a:gd name="connsiteX0" fmla="*/ 2695575 w 2695575"/>
              <a:gd name="connsiteY0" fmla="*/ 9525 h 542925"/>
              <a:gd name="connsiteX1" fmla="*/ 1581150 w 2695575"/>
              <a:gd name="connsiteY1" fmla="*/ 0 h 542925"/>
              <a:gd name="connsiteX2" fmla="*/ 1581150 w 2695575"/>
              <a:gd name="connsiteY2" fmla="*/ 542925 h 542925"/>
              <a:gd name="connsiteX3" fmla="*/ 0 w 2695575"/>
              <a:gd name="connsiteY3" fmla="*/ 533400 h 542925"/>
              <a:gd name="connsiteX4" fmla="*/ 0 w 2695575"/>
              <a:gd name="connsiteY4" fmla="*/ 30480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5575" h="542925">
                <a:moveTo>
                  <a:pt x="2695575" y="9525"/>
                </a:moveTo>
                <a:lnTo>
                  <a:pt x="1581150" y="0"/>
                </a:lnTo>
                <a:lnTo>
                  <a:pt x="1581150" y="542925"/>
                </a:lnTo>
                <a:lnTo>
                  <a:pt x="0" y="533400"/>
                </a:lnTo>
                <a:lnTo>
                  <a:pt x="0" y="304800"/>
                </a:ln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114800" y="4629150"/>
            <a:ext cx="2505075" cy="361950"/>
          </a:xfrm>
          <a:custGeom>
            <a:avLst/>
            <a:gdLst>
              <a:gd name="connsiteX0" fmla="*/ 2505075 w 2505075"/>
              <a:gd name="connsiteY0" fmla="*/ 361950 h 361950"/>
              <a:gd name="connsiteX1" fmla="*/ 2505075 w 2505075"/>
              <a:gd name="connsiteY1" fmla="*/ 0 h 361950"/>
              <a:gd name="connsiteX2" fmla="*/ 0 w 2505075"/>
              <a:gd name="connsiteY2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5075" h="361950">
                <a:moveTo>
                  <a:pt x="2505075" y="361950"/>
                </a:moveTo>
                <a:lnTo>
                  <a:pt x="2505075" y="0"/>
                </a:lnTo>
                <a:lnTo>
                  <a:pt x="0" y="0"/>
                </a:lnTo>
              </a:path>
            </a:pathLst>
          </a:custGeom>
          <a:noFill/>
          <a:ln>
            <a:prstDash val="dash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2479">
        <p14:prism dir="u" isInverted="1"/>
      </p:transition>
    </mc:Choice>
    <mc:Fallback xmlns="">
      <p:transition spd="slow" advTm="72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18" b="5790"/>
          <a:stretch/>
        </p:blipFill>
        <p:spPr bwMode="auto">
          <a:xfrm>
            <a:off x="-1" y="0"/>
            <a:ext cx="78401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2996952"/>
            <a:ext cx="3456384" cy="3816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84236" y="1374297"/>
            <a:ext cx="3888432" cy="5539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Procedemos</a:t>
            </a:r>
            <a:r>
              <a:rPr lang="en-US" sz="1000" dirty="0" smtClean="0"/>
              <a:t> </a:t>
            </a:r>
            <a:r>
              <a:rPr lang="en-US" sz="1000" dirty="0" err="1" smtClean="0"/>
              <a:t>entonces</a:t>
            </a:r>
            <a:r>
              <a:rPr lang="en-US" sz="1000" dirty="0" smtClean="0"/>
              <a:t> a </a:t>
            </a:r>
            <a:r>
              <a:rPr lang="en-US" sz="1000" dirty="0" err="1" smtClean="0"/>
              <a:t>parametrizar</a:t>
            </a:r>
            <a:r>
              <a:rPr lang="en-US" sz="1000" dirty="0" smtClean="0"/>
              <a:t> </a:t>
            </a:r>
            <a:r>
              <a:rPr lang="en-US" sz="1000" dirty="0" err="1" smtClean="0"/>
              <a:t>las</a:t>
            </a:r>
            <a:r>
              <a:rPr lang="en-US" sz="1000" dirty="0" smtClean="0"/>
              <a:t> </a:t>
            </a:r>
            <a:r>
              <a:rPr lang="en-US" sz="1000" dirty="0" err="1" smtClean="0"/>
              <a:t>instrucciones</a:t>
            </a:r>
            <a:r>
              <a:rPr lang="en-US" sz="1000" dirty="0" smtClean="0"/>
              <a:t> para </a:t>
            </a:r>
            <a:r>
              <a:rPr lang="en-US" sz="1000" dirty="0" err="1" smtClean="0"/>
              <a:t>graficar</a:t>
            </a:r>
            <a:r>
              <a:rPr lang="en-US" sz="1000" dirty="0" smtClean="0"/>
              <a:t> </a:t>
            </a:r>
            <a:r>
              <a:rPr lang="en-US" sz="1000" dirty="0" err="1" smtClean="0"/>
              <a:t>histogramas</a:t>
            </a:r>
            <a:r>
              <a:rPr lang="en-US" sz="1000" dirty="0" smtClean="0"/>
              <a:t>, </a:t>
            </a:r>
            <a:r>
              <a:rPr lang="en-US" sz="1000" dirty="0" err="1" smtClean="0"/>
              <a:t>terminada</a:t>
            </a:r>
            <a:r>
              <a:rPr lang="en-US" sz="1000" dirty="0" smtClean="0"/>
              <a:t> la </a:t>
            </a:r>
            <a:r>
              <a:rPr lang="en-US" sz="1000" dirty="0" err="1" smtClean="0"/>
              <a:t>instruccion</a:t>
            </a:r>
            <a:r>
              <a:rPr lang="en-US" sz="1000" dirty="0" smtClean="0"/>
              <a:t> le </a:t>
            </a:r>
            <a:r>
              <a:rPr lang="en-US" sz="1000" dirty="0" err="1" smtClean="0"/>
              <a:t>damos</a:t>
            </a:r>
            <a:r>
              <a:rPr lang="en-US" sz="1000" dirty="0" smtClean="0"/>
              <a:t> (Control + Enter) y </a:t>
            </a:r>
            <a:r>
              <a:rPr lang="en-US" sz="1000" dirty="0" err="1" smtClean="0"/>
              <a:t>nos</a:t>
            </a:r>
            <a:r>
              <a:rPr lang="en-US" sz="1000" dirty="0" smtClean="0"/>
              <a:t> </a:t>
            </a:r>
            <a:r>
              <a:rPr lang="en-US" sz="1000" dirty="0" err="1" smtClean="0"/>
              <a:t>muestra</a:t>
            </a:r>
            <a:r>
              <a:rPr lang="en-US" sz="1000" dirty="0" smtClean="0"/>
              <a:t> </a:t>
            </a:r>
            <a:r>
              <a:rPr lang="en-US" sz="1000" dirty="0" err="1" smtClean="0"/>
              <a:t>ete</a:t>
            </a:r>
            <a:r>
              <a:rPr lang="en-US" sz="1000" dirty="0" smtClean="0"/>
              <a:t> </a:t>
            </a:r>
            <a:r>
              <a:rPr lang="en-US" sz="1000" dirty="0" err="1" smtClean="0"/>
              <a:t>resultado</a:t>
            </a:r>
            <a:endParaRPr lang="en-US" sz="1000" dirty="0"/>
          </a:p>
        </p:txBody>
      </p:sp>
      <p:sp>
        <p:nvSpPr>
          <p:cNvPr id="5" name="Freeform 4"/>
          <p:cNvSpPr/>
          <p:nvPr/>
        </p:nvSpPr>
        <p:spPr>
          <a:xfrm>
            <a:off x="2828925" y="1524000"/>
            <a:ext cx="1057275" cy="85725"/>
          </a:xfrm>
          <a:custGeom>
            <a:avLst/>
            <a:gdLst>
              <a:gd name="connsiteX0" fmla="*/ 1057275 w 1057275"/>
              <a:gd name="connsiteY0" fmla="*/ 85725 h 85725"/>
              <a:gd name="connsiteX1" fmla="*/ 0 w 1057275"/>
              <a:gd name="connsiteY1" fmla="*/ 0 h 85725"/>
              <a:gd name="connsiteX2" fmla="*/ 0 w 1057275"/>
              <a:gd name="connsiteY2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275" h="85725">
                <a:moveTo>
                  <a:pt x="1057275" y="8572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83968" y="1928295"/>
            <a:ext cx="576064" cy="106865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371">
        <p14:doors dir="vert"/>
      </p:transition>
    </mc:Choice>
    <mc:Fallback xmlns="">
      <p:transition spd="slow" advTm="20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" y="2204864"/>
            <a:ext cx="9110601" cy="51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1052736"/>
            <a:ext cx="374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1. Importación</a:t>
            </a:r>
            <a:r>
              <a:rPr lang="en-US" dirty="0" smtClean="0"/>
              <a:t> de </a:t>
            </a:r>
            <a:r>
              <a:rPr lang="es-MX" dirty="0" smtClean="0"/>
              <a:t>librerías</a:t>
            </a:r>
            <a:r>
              <a:rPr lang="en-US" dirty="0" smtClean="0"/>
              <a:t> </a:t>
            </a:r>
            <a:r>
              <a:rPr lang="es-MX" dirty="0" smtClean="0"/>
              <a:t>necesarias.</a:t>
            </a: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772816"/>
            <a:ext cx="41504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En</a:t>
            </a:r>
            <a:r>
              <a:rPr lang="en-US" sz="1000" dirty="0" smtClean="0"/>
              <a:t> el </a:t>
            </a:r>
            <a:r>
              <a:rPr lang="en-US" sz="1000" dirty="0" err="1" smtClean="0"/>
              <a:t>navegador</a:t>
            </a:r>
            <a:r>
              <a:rPr lang="en-US" sz="1000" dirty="0" smtClean="0"/>
              <a:t> </a:t>
            </a:r>
            <a:r>
              <a:rPr lang="en-US" sz="1000" dirty="0" err="1" smtClean="0"/>
              <a:t>que</a:t>
            </a:r>
            <a:r>
              <a:rPr lang="en-US" sz="1000" dirty="0" smtClean="0"/>
              <a:t> </a:t>
            </a:r>
            <a:r>
              <a:rPr lang="en-US" sz="1000" dirty="0" err="1" smtClean="0"/>
              <a:t>tengamos</a:t>
            </a:r>
            <a:r>
              <a:rPr lang="en-US" sz="1000" dirty="0" smtClean="0"/>
              <a:t> </a:t>
            </a:r>
            <a:r>
              <a:rPr lang="en-US" sz="1000" dirty="0" err="1" smtClean="0"/>
              <a:t>escribimos</a:t>
            </a:r>
            <a:r>
              <a:rPr lang="en-US" sz="1000" dirty="0" smtClean="0"/>
              <a:t> la </a:t>
            </a:r>
            <a:r>
              <a:rPr lang="es-MX" sz="1000" dirty="0" smtClean="0"/>
              <a:t>dirección</a:t>
            </a:r>
            <a:r>
              <a:rPr lang="en-US" sz="1000" dirty="0" smtClean="0"/>
              <a:t> web de anaconda </a:t>
            </a:r>
            <a:r>
              <a:rPr lang="en-US" sz="1000" dirty="0" err="1" smtClean="0"/>
              <a:t>asi</a:t>
            </a:r>
            <a:r>
              <a:rPr lang="en-US" sz="1000" dirty="0" smtClean="0"/>
              <a:t>:</a:t>
            </a:r>
          </a:p>
          <a:p>
            <a:r>
              <a:rPr lang="es-US" sz="1000" dirty="0" smtClean="0">
                <a:hlinkClick r:id="rId5"/>
              </a:rPr>
              <a:t>https://www.anaconda.com/download/success</a:t>
            </a:r>
            <a:r>
              <a:rPr lang="es-US" sz="1000" dirty="0" smtClean="0"/>
              <a:t> </a:t>
            </a:r>
          </a:p>
          <a:p>
            <a:endParaRPr lang="en-US" sz="1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179">
        <p14:ripple/>
      </p:transition>
    </mc:Choice>
    <mc:Fallback xmlns="">
      <p:transition spd="slow" advTm="24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obierno S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90" y="115912"/>
            <a:ext cx="1915614" cy="187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7320" y="3657798"/>
            <a:ext cx="7579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 smtClean="0"/>
              <a:t>Evidence</a:t>
            </a:r>
            <a:r>
              <a:rPr lang="es-ES" b="1" dirty="0" smtClean="0"/>
              <a:t> 1 </a:t>
            </a:r>
          </a:p>
          <a:p>
            <a:pPr algn="ctr"/>
            <a:r>
              <a:rPr lang="es-ES" b="1" dirty="0" smtClean="0"/>
              <a:t>“AA1-EV01. Presentación interactiva: características y criterios de agrupamiento de datos con Python</a:t>
            </a:r>
            <a:r>
              <a:rPr lang="en-US" b="1" dirty="0" smtClean="0"/>
              <a:t>”.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47864" y="6207695"/>
            <a:ext cx="2411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err="1" smtClean="0"/>
              <a:t>October</a:t>
            </a:r>
            <a:r>
              <a:rPr lang="es-MX" sz="1400" dirty="0" smtClean="0"/>
              <a:t>, 2025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1029087" y="2329716"/>
            <a:ext cx="7200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/>
              <a:t>Servicio Nacional de Aprendizaje</a:t>
            </a:r>
            <a:endParaRPr lang="es-ES" sz="2800" dirty="0"/>
          </a:p>
        </p:txBody>
      </p:sp>
      <p:sp>
        <p:nvSpPr>
          <p:cNvPr id="7" name="Rectangle 6"/>
          <p:cNvSpPr/>
          <p:nvPr/>
        </p:nvSpPr>
        <p:spPr>
          <a:xfrm>
            <a:off x="1763688" y="5085184"/>
            <a:ext cx="56521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Edgar Alfonso Garcia </a:t>
            </a:r>
            <a:r>
              <a:rPr lang="en-US" sz="1400" dirty="0" err="1" smtClean="0"/>
              <a:t>Cifuentes</a:t>
            </a:r>
            <a:endParaRPr lang="en-US" sz="1400" dirty="0" smtClean="0"/>
          </a:p>
          <a:p>
            <a:pPr algn="ctr"/>
            <a:r>
              <a:rPr lang="en-US" sz="1400" dirty="0" err="1" smtClean="0"/>
              <a:t>Estudiante</a:t>
            </a:r>
            <a:r>
              <a:rPr lang="en-US" sz="1400" dirty="0" smtClean="0"/>
              <a:t> virtual del </a:t>
            </a:r>
            <a:r>
              <a:rPr lang="en-US" sz="1400" dirty="0" err="1" smtClean="0"/>
              <a:t>curso</a:t>
            </a:r>
            <a:r>
              <a:rPr lang="en-US" sz="1400" dirty="0" smtClean="0"/>
              <a:t> “</a:t>
            </a:r>
            <a:r>
              <a:rPr lang="en-US" sz="1400" dirty="0" err="1" smtClean="0"/>
              <a:t>Algoritmo</a:t>
            </a:r>
            <a:r>
              <a:rPr lang="en-US" sz="1400" dirty="0" smtClean="0"/>
              <a:t> de </a:t>
            </a:r>
            <a:r>
              <a:rPr lang="en-US" sz="1400" dirty="0" err="1" smtClean="0"/>
              <a:t>agrupamiento</a:t>
            </a:r>
            <a:r>
              <a:rPr lang="en-US" sz="1400" dirty="0" smtClean="0"/>
              <a:t> no </a:t>
            </a:r>
            <a:r>
              <a:rPr lang="en-US" sz="1400" dirty="0" err="1" smtClean="0"/>
              <a:t>supervisado</a:t>
            </a:r>
            <a:r>
              <a:rPr lang="en-US" sz="1400" dirty="0" smtClean="0"/>
              <a:t> k-means con python. (3346579)” </a:t>
            </a:r>
            <a:endParaRPr lang="en-US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4131">
        <p14:warp dir="in"/>
      </p:transition>
    </mc:Choice>
    <mc:Fallback xmlns="">
      <p:transition spd="slow" advTm="34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" y="1689970"/>
            <a:ext cx="9146616" cy="514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36500"/>
      </p:ext>
    </p:extLst>
  </p:cSld>
  <p:clrMapOvr>
    <a:masterClrMapping/>
  </p:clrMapOvr>
  <p:transition spd="slow" advTm="3529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2816"/>
            <a:ext cx="908900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39456"/>
      </p:ext>
    </p:extLst>
  </p:cSld>
  <p:clrMapOvr>
    <a:masterClrMapping/>
  </p:clrMapOvr>
  <p:transition spd="slow" advTm="332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18006" cy="512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74368"/>
      </p:ext>
    </p:extLst>
  </p:cSld>
  <p:clrMapOvr>
    <a:masterClrMapping/>
  </p:clrMapOvr>
  <p:transition spd="slow" advTm="2311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484784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</a:rPr>
              <a:t>Una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vez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instalda</a:t>
            </a:r>
            <a:r>
              <a:rPr lang="en-US" sz="1100" dirty="0" smtClean="0">
                <a:solidFill>
                  <a:schemeClr val="bg1"/>
                </a:solidFill>
              </a:rPr>
              <a:t> anaconda, u </a:t>
            </a:r>
            <a:r>
              <a:rPr lang="en-US" sz="1100" dirty="0" err="1" smtClean="0">
                <a:solidFill>
                  <a:schemeClr val="bg1"/>
                </a:solidFill>
              </a:rPr>
              <a:t>otro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dia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que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quieras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usar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este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programa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seleccionas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abjo</a:t>
            </a:r>
            <a:r>
              <a:rPr lang="en-US" sz="1100" dirty="0" smtClean="0">
                <a:solidFill>
                  <a:schemeClr val="bg1"/>
                </a:solidFill>
              </a:rPr>
              <a:t> para </a:t>
            </a:r>
            <a:r>
              <a:rPr lang="en-US" sz="1100" dirty="0" err="1" smtClean="0">
                <a:solidFill>
                  <a:schemeClr val="bg1"/>
                </a:solidFill>
              </a:rPr>
              <a:t>acceder</a:t>
            </a:r>
            <a:r>
              <a:rPr lang="en-US" sz="1100" dirty="0" smtClean="0">
                <a:solidFill>
                  <a:schemeClr val="bg1"/>
                </a:solidFill>
              </a:rPr>
              <a:t> a los </a:t>
            </a:r>
            <a:r>
              <a:rPr lang="en-US" sz="1100" dirty="0" err="1" smtClean="0">
                <a:solidFill>
                  <a:schemeClr val="bg1"/>
                </a:solidFill>
              </a:rPr>
              <a:t>programas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que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tienes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instalados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672245" y="3489684"/>
            <a:ext cx="4271119" cy="1800200"/>
          </a:xfrm>
          <a:prstGeom prst="bentConnector3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718">
        <p14:prism/>
      </p:transition>
    </mc:Choice>
    <mc:Fallback xmlns="">
      <p:transition spd="slow" advTm="18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t="7742" r="12784"/>
          <a:stretch/>
        </p:blipFill>
        <p:spPr bwMode="auto">
          <a:xfrm>
            <a:off x="0" y="0"/>
            <a:ext cx="9159419" cy="683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2280" y="1580119"/>
            <a:ext cx="1322798" cy="40011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Seleeccionas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000" dirty="0" err="1" smtClean="0">
                <a:solidFill>
                  <a:schemeClr val="bg1"/>
                </a:solidFill>
              </a:rPr>
              <a:t>Todas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las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aplicaciones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4" name="Elbow Connector 3"/>
          <p:cNvCxnSpPr/>
          <p:nvPr/>
        </p:nvCxnSpPr>
        <p:spPr>
          <a:xfrm rot="10800000" flipV="1">
            <a:off x="6300194" y="1780173"/>
            <a:ext cx="792086" cy="496697"/>
          </a:xfrm>
          <a:prstGeom prst="bentConnector3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77000" y="3156160"/>
            <a:ext cx="1513556" cy="24622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No </a:t>
            </a:r>
            <a:r>
              <a:rPr lang="en-US" sz="1000" dirty="0" err="1" smtClean="0">
                <a:solidFill>
                  <a:schemeClr val="bg1"/>
                </a:solidFill>
              </a:rPr>
              <a:t>seleccionar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este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icono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6300194" y="3156160"/>
            <a:ext cx="776806" cy="123111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931">
        <p14:prism dir="u"/>
      </p:transition>
    </mc:Choice>
    <mc:Fallback xmlns="">
      <p:transition spd="slow" advTm="20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89148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264" y="4077072"/>
            <a:ext cx="295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Abres</a:t>
            </a:r>
            <a:r>
              <a:rPr lang="en-US" dirty="0" smtClean="0">
                <a:solidFill>
                  <a:schemeClr val="bg1"/>
                </a:solidFill>
              </a:rPr>
              <a:t> la </a:t>
            </a:r>
            <a:r>
              <a:rPr lang="en-US" dirty="0" err="1" smtClean="0">
                <a:solidFill>
                  <a:schemeClr val="bg1"/>
                </a:solidFill>
              </a:rPr>
              <a:t>carpeta</a:t>
            </a:r>
            <a:r>
              <a:rPr lang="en-US" dirty="0" smtClean="0">
                <a:solidFill>
                  <a:schemeClr val="bg1"/>
                </a:solidFill>
              </a:rPr>
              <a:t> de anaconda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204">
        <p14:prism dir="r"/>
      </p:transition>
    </mc:Choice>
    <mc:Fallback xmlns="">
      <p:transition spd="slow" advTm="10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5324" y="-747464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4288" y="5229200"/>
            <a:ext cx="242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 </a:t>
            </a:r>
            <a:r>
              <a:rPr lang="en-US" dirty="0" err="1" smtClean="0">
                <a:solidFill>
                  <a:schemeClr val="bg1"/>
                </a:solidFill>
              </a:rPr>
              <a:t>seleccionas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icono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Elbow Connector 3"/>
          <p:cNvCxnSpPr/>
          <p:nvPr/>
        </p:nvCxnSpPr>
        <p:spPr>
          <a:xfrm rot="10800000" flipV="1">
            <a:off x="6372200" y="5413866"/>
            <a:ext cx="736476" cy="103366"/>
          </a:xfrm>
          <a:prstGeom prst="bentConnector3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239">
        <p14:doors dir="vert"/>
      </p:transition>
    </mc:Choice>
    <mc:Fallback xmlns="">
      <p:transition spd="slow" advTm="15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653</Words>
  <Application>Microsoft Office PowerPoint</Application>
  <PresentationFormat>On-screen Show (4:3)</PresentationFormat>
  <Paragraphs>45</Paragraphs>
  <Slides>20</Slides>
  <Notes>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32</cp:revision>
  <dcterms:created xsi:type="dcterms:W3CDTF">2025-10-09T22:09:41Z</dcterms:created>
  <dcterms:modified xsi:type="dcterms:W3CDTF">2025-10-10T08:59:23Z</dcterms:modified>
</cp:coreProperties>
</file>